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11309350" cx="20104100"/>
  <p:notesSz cx="9926625" cy="6797675"/>
  <p:embeddedFontLst>
    <p:embeddedFont>
      <p:font typeface="Montserrat SemiBold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Bebas Neue"/>
      <p:regular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ExtraBold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it/SEevBCJr+5lNh2ClgrxCoX1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D555E8B-EC68-4C22-9192-C55DE6A0E093}">
  <a:tblStyle styleId="{CD555E8B-EC68-4C22-9192-C55DE6A0E09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SemiBold-regular.fntdata"/><Relationship Id="rId25" Type="http://schemas.openxmlformats.org/officeDocument/2006/relationships/slide" Target="slides/slide19.xml"/><Relationship Id="rId28" Type="http://schemas.openxmlformats.org/officeDocument/2006/relationships/font" Target="fonts/MontserratSemiBold-italic.fntdata"/><Relationship Id="rId27" Type="http://schemas.openxmlformats.org/officeDocument/2006/relationships/font" Target="fonts/MontserratSemiBold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SemiBold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6.xml"/><Relationship Id="rId34" Type="http://schemas.openxmlformats.org/officeDocument/2006/relationships/font" Target="fonts/BebasNeue-regular.fntdata"/><Relationship Id="rId15" Type="http://schemas.openxmlformats.org/officeDocument/2006/relationships/slide" Target="slides/slide9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ExtraBold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302125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22925" y="0"/>
            <a:ext cx="4302125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56363"/>
            <a:ext cx="4302125" cy="341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992188" y="3271838"/>
            <a:ext cx="79422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4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5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6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18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9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4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/>
          <p:nvPr>
            <p:ph idx="1" type="body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8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/>
          <p:nvPr>
            <p:ph idx="2" type="sldImg"/>
          </p:nvPr>
        </p:nvSpPr>
        <p:spPr>
          <a:xfrm>
            <a:off x="2924175" y="849313"/>
            <a:ext cx="4078288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992188" y="3271838"/>
            <a:ext cx="79422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9:notes"/>
          <p:cNvSpPr txBox="1"/>
          <p:nvPr>
            <p:ph idx="12" type="sldNum"/>
          </p:nvPr>
        </p:nvSpPr>
        <p:spPr>
          <a:xfrm>
            <a:off x="5622925" y="6456363"/>
            <a:ext cx="43020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>
  <p:cSld name="Титульний слайд">
    <p:bg>
      <p:bgPr>
        <a:solidFill>
          <a:srgbClr val="08664B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1382158" y="3687043"/>
            <a:ext cx="13108666" cy="2185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" name="Google Shape;1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82826" y="-2"/>
            <a:ext cx="3308800" cy="11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2158" y="368073"/>
            <a:ext cx="5109352" cy="17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1"/>
          <p:cNvSpPr txBox="1"/>
          <p:nvPr>
            <p:ph idx="1" type="body"/>
          </p:nvPr>
        </p:nvSpPr>
        <p:spPr>
          <a:xfrm>
            <a:off x="1382158" y="6569703"/>
            <a:ext cx="131086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1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" type="subTitle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/>
          <p:nvPr>
            <p:ph type="title"/>
          </p:nvPr>
        </p:nvSpPr>
        <p:spPr>
          <a:xfrm>
            <a:off x="829516" y="616000"/>
            <a:ext cx="12891775" cy="3566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1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1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/>
          <p:nvPr>
            <p:ph type="title"/>
          </p:nvPr>
        </p:nvSpPr>
        <p:spPr>
          <a:xfrm>
            <a:off x="829516" y="616000"/>
            <a:ext cx="12891775" cy="3566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 txBox="1"/>
          <p:nvPr>
            <p:ph idx="1" type="body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2" type="body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title"/>
          </p:nvPr>
        </p:nvSpPr>
        <p:spPr>
          <a:xfrm>
            <a:off x="829516" y="616000"/>
            <a:ext cx="12891775" cy="3566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очний слайд #1">
  <p:cSld name="Перебивочний слайд #1">
    <p:bg>
      <p:bgPr>
        <a:solidFill>
          <a:srgbClr val="08664B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26219"/>
            <a:ext cx="20104100" cy="1028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2"/>
          <p:cNvSpPr txBox="1"/>
          <p:nvPr>
            <p:ph type="title"/>
          </p:nvPr>
        </p:nvSpPr>
        <p:spPr>
          <a:xfrm>
            <a:off x="1222882" y="6837553"/>
            <a:ext cx="7903711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5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" name="Google Shape;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817" y="368074"/>
            <a:ext cx="3717987" cy="124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02">
          <p15:clr>
            <a:srgbClr val="FBAE40"/>
          </p15:clr>
        </p15:guide>
        <p15:guide id="2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очний слайд #4">
  <p:cSld name="Перебивочний слайд #4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20104100" cy="112897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3"/>
          <p:cNvSpPr txBox="1"/>
          <p:nvPr>
            <p:ph type="title"/>
          </p:nvPr>
        </p:nvSpPr>
        <p:spPr>
          <a:xfrm>
            <a:off x="619759" y="7930528"/>
            <a:ext cx="7903711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59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" name="Google Shape;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66" y="370615"/>
            <a:ext cx="3711983" cy="123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02">
          <p15:clr>
            <a:srgbClr val="FBAE40"/>
          </p15:clr>
        </p15:guide>
        <p15:guide id="2" pos="73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очний слайд #6">
  <p:cSld name="Перебивочний слайд #6"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26" y="0"/>
            <a:ext cx="20139061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5"/>
          <p:cNvSpPr txBox="1"/>
          <p:nvPr>
            <p:ph type="title"/>
          </p:nvPr>
        </p:nvSpPr>
        <p:spPr>
          <a:xfrm>
            <a:off x="12292249" y="4561699"/>
            <a:ext cx="6058088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5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4560" y="368074"/>
            <a:ext cx="3717987" cy="124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02">
          <p15:clr>
            <a:srgbClr val="FBAE40"/>
          </p15:clr>
        </p15:guide>
        <p15:guide id="2" pos="73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очний слайд #5">
  <p:cSld name="Перебивочний слайд #5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20104100" cy="1128971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6"/>
          <p:cNvSpPr/>
          <p:nvPr/>
        </p:nvSpPr>
        <p:spPr>
          <a:xfrm>
            <a:off x="0" y="1"/>
            <a:ext cx="20104100" cy="11289718"/>
          </a:xfrm>
          <a:prstGeom prst="rect">
            <a:avLst/>
          </a:prstGeom>
          <a:solidFill>
            <a:schemeClr val="dk1">
              <a:alpha val="2235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817" y="368074"/>
            <a:ext cx="3717987" cy="124076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6"/>
          <p:cNvSpPr txBox="1"/>
          <p:nvPr>
            <p:ph type="title"/>
          </p:nvPr>
        </p:nvSpPr>
        <p:spPr>
          <a:xfrm>
            <a:off x="619759" y="7930528"/>
            <a:ext cx="7903711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5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02">
          <p15:clr>
            <a:srgbClr val="FBAE40"/>
          </p15:clr>
        </p15:guide>
        <p15:guide id="2" pos="73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, одна колонка">
  <p:cSld name="Текст, одна колонка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14850334" y="10482093"/>
            <a:ext cx="452342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" name="Google Shape;44;p28"/>
          <p:cNvSpPr txBox="1"/>
          <p:nvPr>
            <p:ph type="title"/>
          </p:nvPr>
        </p:nvSpPr>
        <p:spPr>
          <a:xfrm>
            <a:off x="790552" y="721706"/>
            <a:ext cx="17339786" cy="1248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617">
                <a:solidFill>
                  <a:srgbClr val="0866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0343" y="10174150"/>
            <a:ext cx="2394634" cy="799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790552" y="2374441"/>
            <a:ext cx="17339786" cy="1065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38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9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79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9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">
  <p:cSld name="Final">
    <p:bg>
      <p:bgPr>
        <a:solidFill>
          <a:srgbClr val="08664B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/>
          <p:nvPr/>
        </p:nvSpPr>
        <p:spPr>
          <a:xfrm>
            <a:off x="0" y="1"/>
            <a:ext cx="20104100" cy="1968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9"/>
          <p:cNvSpPr txBox="1"/>
          <p:nvPr>
            <p:ph type="title"/>
          </p:nvPr>
        </p:nvSpPr>
        <p:spPr>
          <a:xfrm>
            <a:off x="857834" y="5200412"/>
            <a:ext cx="12331514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5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" name="Google Shape;5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3366" y="370615"/>
            <a:ext cx="3711983" cy="123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475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29516" y="616000"/>
            <a:ext cx="12891775" cy="3566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hyperlink" Target="https://screening.moz.gov.ua/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hyperlink" Target="https://screening.moz.gov.ua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27.jp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7.jp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type="title"/>
          </p:nvPr>
        </p:nvSpPr>
        <p:spPr>
          <a:xfrm>
            <a:off x="1136650" y="7473536"/>
            <a:ext cx="13108666" cy="2185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8000">
                <a:latin typeface="Montserrat"/>
                <a:ea typeface="Montserrat"/>
                <a:cs typeface="Montserrat"/>
                <a:sym typeface="Montserrat"/>
              </a:rPr>
              <a:t>НАЦІОНАЛЬНА ПРОГРАМА СКРИНІНГІВ ЗДОРОВ’Я 40+</a:t>
            </a:r>
            <a:br>
              <a:rPr lang="ru-RU" sz="8800"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0"/>
          <p:cNvPicPr preferRelativeResize="0"/>
          <p:nvPr/>
        </p:nvPicPr>
        <p:blipFill rotWithShape="1">
          <a:blip r:embed="rId3">
            <a:alphaModFix/>
          </a:blip>
          <a:srcRect b="13329" l="0" r="0" t="0"/>
          <a:stretch/>
        </p:blipFill>
        <p:spPr>
          <a:xfrm>
            <a:off x="0" y="-897225"/>
            <a:ext cx="20104100" cy="122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 txBox="1"/>
          <p:nvPr>
            <p:ph type="title"/>
          </p:nvPr>
        </p:nvSpPr>
        <p:spPr>
          <a:xfrm>
            <a:off x="870095" y="220524"/>
            <a:ext cx="173397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500"/>
              <a:buNone/>
            </a:pPr>
            <a:r>
              <a:rPr lang="ru-RU" sz="61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МАРШРУТ ОНЛАЙН-ПОСЛУГИ</a:t>
            </a:r>
            <a:br>
              <a:rPr lang="ru-RU" sz="48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10"/>
          <p:cNvSpPr txBox="1"/>
          <p:nvPr>
            <p:ph idx="1" type="body"/>
          </p:nvPr>
        </p:nvSpPr>
        <p:spPr>
          <a:xfrm>
            <a:off x="2498501" y="1741312"/>
            <a:ext cx="16267049" cy="160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3000">
                <a:latin typeface="Montserrat Medium"/>
                <a:ea typeface="Montserrat Medium"/>
                <a:cs typeface="Montserrat Medium"/>
                <a:sym typeface="Montserrat Medium"/>
              </a:rPr>
              <a:t>НСЗУ встановлює вимоги до закладів, приймає та перевіряє заявки.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3000">
                <a:latin typeface="Montserrat Medium"/>
                <a:ea typeface="Montserrat Medium"/>
                <a:cs typeface="Montserrat Medium"/>
                <a:sym typeface="Montserrat Medium"/>
              </a:rPr>
              <a:t>Формує перелік закладів. Ці дані передаються Дії та банкам</a:t>
            </a:r>
            <a:endParaRPr sz="3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338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3" name="Google Shape;243;p10"/>
          <p:cNvSpPr txBox="1"/>
          <p:nvPr/>
        </p:nvSpPr>
        <p:spPr>
          <a:xfrm>
            <a:off x="2395750" y="3161767"/>
            <a:ext cx="16369800" cy="1790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Через застосунок Дія надходить запрошення на скринінг для людей 40+ років (на 30-й день після дня народження). Людина подає заявку на участь</a:t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8"/>
              <a:buFont typeface="Arial"/>
              <a:buNone/>
            </a:pPr>
            <a:r>
              <a:t/>
            </a:r>
            <a:endParaRPr b="0" i="0" sz="2338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2323300" y="4772860"/>
            <a:ext cx="16369799" cy="1467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Якщо Дія.Картка ще не оформлена - людина має можливість швидко відкрити її</a:t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8"/>
              <a:buFont typeface="Arial"/>
              <a:buNone/>
            </a:pPr>
            <a:r>
              <a:t/>
            </a:r>
            <a:endParaRPr b="0" i="0" sz="2338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2395750" y="6144896"/>
            <a:ext cx="16514700" cy="861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Заява обробляється у Дії, формується список учасників та передається до НСЗУ</a:t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2395750" y="7401425"/>
            <a:ext cx="16297348" cy="27391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НСЗУ формує платіжне доручення, передає до Казначейства, яке перераховує кошти на рахунок НСЗУ в Ощадбанку, а звідти – на Дія.картку людини</a:t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br>
              <a:rPr b="0" i="0" lang="ru-RU" sz="2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Дія оновлює статус заявки та надсилає людині повідомлення про зарахування коштів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1"/>
          <p:cNvPicPr preferRelativeResize="0"/>
          <p:nvPr/>
        </p:nvPicPr>
        <p:blipFill rotWithShape="1">
          <a:blip r:embed="rId3">
            <a:alphaModFix/>
          </a:blip>
          <a:srcRect b="6742" l="0" r="0" t="0"/>
          <a:stretch/>
        </p:blipFill>
        <p:spPr>
          <a:xfrm>
            <a:off x="-76200" y="-547675"/>
            <a:ext cx="20180300" cy="1240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1"/>
          <p:cNvSpPr txBox="1"/>
          <p:nvPr>
            <p:ph type="title"/>
          </p:nvPr>
        </p:nvSpPr>
        <p:spPr>
          <a:xfrm>
            <a:off x="1443976" y="478453"/>
            <a:ext cx="17216147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500"/>
              <a:buNone/>
            </a:pPr>
            <a:r>
              <a:rPr lang="ru-RU" sz="61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МАРШРУТ ОНЛАЙН-ПОСЛУГИ </a:t>
            </a:r>
            <a:br>
              <a:rPr lang="ru-RU" sz="61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700">
              <a:solidFill>
                <a:srgbClr val="0F492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6700">
              <a:solidFill>
                <a:srgbClr val="0F492D"/>
              </a:solidFill>
            </a:endParaRPr>
          </a:p>
        </p:txBody>
      </p:sp>
      <p:sp>
        <p:nvSpPr>
          <p:cNvPr id="253" name="Google Shape;253;p11"/>
          <p:cNvSpPr txBox="1"/>
          <p:nvPr>
            <p:ph idx="1" type="body"/>
          </p:nvPr>
        </p:nvSpPr>
        <p:spPr>
          <a:xfrm>
            <a:off x="3657375" y="2225070"/>
            <a:ext cx="14584950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Людина переходить на сторінку МОЗ зі списком медзакладів, які надають послугу. Обирає зручний варіант і записується</a:t>
            </a:r>
            <a:br>
              <a:rPr lang="ru-RU" sz="3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3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3657375" y="3622625"/>
            <a:ext cx="14639400" cy="1523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Запис здійснюється онлайн або через реєстратуру (за виділеними слотами). Передбачено нагадування про візит</a:t>
            </a: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3602925" y="5146089"/>
            <a:ext cx="14639400" cy="3262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Пацієнт проходить обстеження, результати фіксуються в ЕСОЗ. Якщо виявлено ризики чи патології — лікар формує е-направлення</a:t>
            </a:r>
            <a:b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30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Послуга оплачується карткою. У момент оплати банк перевіряє MCC і чи заклад входить до переліку затверджених</a:t>
            </a:r>
            <a:b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30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3602925" y="8327225"/>
            <a:ext cx="14639400" cy="11079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НСЗУ здійснює пост-моніторинг, зокрема на основі внесених до ЕСОЗ даних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/>
          <p:cNvPicPr preferRelativeResize="0"/>
          <p:nvPr/>
        </p:nvPicPr>
        <p:blipFill rotWithShape="1">
          <a:blip r:embed="rId3">
            <a:alphaModFix/>
          </a:blip>
          <a:srcRect b="6742" l="0" r="0" t="0"/>
          <a:stretch/>
        </p:blipFill>
        <p:spPr>
          <a:xfrm>
            <a:off x="0" y="-547675"/>
            <a:ext cx="20027900" cy="1240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2"/>
          <p:cNvSpPr txBox="1"/>
          <p:nvPr>
            <p:ph type="title"/>
          </p:nvPr>
        </p:nvSpPr>
        <p:spPr>
          <a:xfrm>
            <a:off x="1596980" y="597481"/>
            <a:ext cx="17006122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55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МАРШРУТ ОФЛАЙН-ПОСЛУГИ</a:t>
            </a:r>
            <a:br>
              <a:rPr lang="ru-RU" sz="55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5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12"/>
          <p:cNvSpPr txBox="1"/>
          <p:nvPr>
            <p:ph idx="1" type="body"/>
          </p:nvPr>
        </p:nvSpPr>
        <p:spPr>
          <a:xfrm>
            <a:off x="3587550" y="2360047"/>
            <a:ext cx="14639450" cy="2339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44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ru-RU" sz="3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30-й день після дня народження людина замовляє пластикову картку у банку-партнера програми (наразі  ПриватБанк)</a:t>
            </a:r>
            <a:br>
              <a:rPr lang="ru-RU" sz="3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3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3587550" y="3895550"/>
            <a:ext cx="14639450" cy="861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Звертається до ЦНАП, щоб подати заявку на участь у програмі</a:t>
            </a:r>
            <a:br>
              <a:rPr b="0" i="0" lang="ru-RU" sz="2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5" name="Google Shape;265;p12"/>
          <p:cNvSpPr txBox="1"/>
          <p:nvPr/>
        </p:nvSpPr>
        <p:spPr>
          <a:xfrm>
            <a:off x="3630699" y="5069900"/>
            <a:ext cx="14824725" cy="221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Працівник  ЦНАП через  Портал  Дія  подає  заявку, вказавши  реквізити спецрахунку</a:t>
            </a:r>
            <a:br>
              <a:rPr b="0" i="0" lang="ru-RU" sz="29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29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br>
              <a:rPr b="0" i="0" lang="ru-RU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3630699" y="6667500"/>
            <a:ext cx="14596301" cy="27084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Протягом 7 днів на картку надходять кошти, їх                                                           можна використати лише на оплату скринінгу</a:t>
            </a:r>
            <a:b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16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Далі маршрут такий самий – обрання медзакладу, запис, обстеження, консультація, результати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 b="0" l="0" r="0" t="12064"/>
          <a:stretch/>
        </p:blipFill>
        <p:spPr>
          <a:xfrm>
            <a:off x="0" y="0"/>
            <a:ext cx="20104100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>
            <p:ph type="title"/>
          </p:nvPr>
        </p:nvSpPr>
        <p:spPr>
          <a:xfrm>
            <a:off x="972444" y="1454168"/>
            <a:ext cx="14969921" cy="845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63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Важливі матеріали: </a:t>
            </a: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Постанова КМУ від 10.12.2025 № 1652 “Деякі питання проведення скринінгів здоров’я </a:t>
            </a: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осіб віком від 40 років” </a:t>
            </a: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Вимоги до ЗОЗ та ФОП: </a:t>
            </a:r>
            <a:r>
              <a:rPr b="0" i="1"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https://cutt.ly/ytaBWmFy  </a:t>
            </a: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Подати заявку НСЗУ: </a:t>
            </a:r>
            <a:r>
              <a:rPr b="0" i="1"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https://smarttender.biz</a:t>
            </a:r>
            <a:br>
              <a:rPr b="0" i="1"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Оголошення про прийом заявок: </a:t>
            </a:r>
            <a:r>
              <a:rPr b="0" i="1"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https://cutt.ly/ntaV48n7</a:t>
            </a:r>
            <a:br>
              <a:rPr lang="ru-RU" sz="4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4400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"/>
          <p:cNvSpPr txBox="1"/>
          <p:nvPr>
            <p:ph type="title"/>
          </p:nvPr>
        </p:nvSpPr>
        <p:spPr>
          <a:xfrm>
            <a:off x="11190618" y="581520"/>
            <a:ext cx="8409347" cy="1072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746"/>
              <a:buNone/>
            </a:pPr>
            <a:r>
              <a:rPr lang="ru-RU" sz="49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ЧЕКЛІСТ ДЛЯ ПІДГОТОВКИ</a:t>
            </a: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78" name="Google Shape;278;p14"/>
          <p:cNvGraphicFramePr/>
          <p:nvPr/>
        </p:nvGraphicFramePr>
        <p:xfrm>
          <a:off x="522617" y="24409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{CD555E8B-EC68-4C22-9192-C55DE6A0E093}</a:tableStyleId>
              </a:tblPr>
              <a:tblGrid>
                <a:gridCol w="4328725"/>
                <a:gridCol w="13136950"/>
                <a:gridCol w="1611675"/>
              </a:tblGrid>
              <a:tr h="42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Категорія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Показник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70574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Так/Ні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Загальні умови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Ліцензія на медичну практику (сімейна медицина/терапія)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Загальні умови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Реєстрація в ЕСОЗ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Загальні умови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Виконання положень про захист персональних даних і інфекційний контроль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Загальні умови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інформаційні матеріали про безоплатність скринінгу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Працівники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Наявний лікар (сімейний/терапевт) – мін. 1 особа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Працівники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медсестра/брат – мінімум 1 на 3 лікарів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Працівники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Виділений координатор пацієнтів – мін. 1 особа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Працівники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Лікарі, які беруть участь, пройшли курси mhGAP або аналогічні тренінги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Працівники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Лікарі пройшли БПР з АГ та ЦД2 протягом 3 місяців від запуску скринінгів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</a:tbl>
          </a:graphicData>
        </a:graphic>
      </p:graphicFrame>
      <p:sp>
        <p:nvSpPr>
          <p:cNvPr id="279" name="Google Shape;279;p14"/>
          <p:cNvSpPr/>
          <p:nvPr/>
        </p:nvSpPr>
        <p:spPr>
          <a:xfrm>
            <a:off x="946687" y="4123497"/>
            <a:ext cx="20104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/>
          <p:nvPr>
            <p:ph type="title"/>
          </p:nvPr>
        </p:nvSpPr>
        <p:spPr>
          <a:xfrm>
            <a:off x="11190618" y="581520"/>
            <a:ext cx="8409347" cy="1072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746"/>
              <a:buNone/>
            </a:pPr>
            <a:r>
              <a:rPr lang="ru-RU" sz="49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ЧЕКЛІСТ ДЛЯ ПІДГОТОВКИ</a:t>
            </a: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85" name="Google Shape;285;p15"/>
          <p:cNvGraphicFramePr/>
          <p:nvPr/>
        </p:nvGraphicFramePr>
        <p:xfrm>
          <a:off x="522617" y="24409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{CD555E8B-EC68-4C22-9192-C55DE6A0E093}</a:tableStyleId>
              </a:tblPr>
              <a:tblGrid>
                <a:gridCol w="4328725"/>
                <a:gridCol w="13136950"/>
                <a:gridCol w="1611675"/>
              </a:tblGrid>
              <a:tr h="42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Категорія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Показник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70574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Так/Ні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тонометри з манжетами різних розмірів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ваги, ростомір, вимірювальна стрічка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пульсоксиметр, термометр безконтактний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камертон, стетоскоп, таблиця для перевірки зору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холодильник, термогігрометр, аптечка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Обладнання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Наявні HBPM (5 шт.), ABPM (1 шт.)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 Лабораторна готовність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Договір із ліцензованою лабораторією або власна лабораторія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 Лабораторна готовність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Забір біоматеріалу здійснюється на місці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 Лабораторна готовність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Можливість виконати центрифугування ≤ 2 год. після забору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</a:tbl>
          </a:graphicData>
        </a:graphic>
      </p:graphicFrame>
      <p:sp>
        <p:nvSpPr>
          <p:cNvPr id="286" name="Google Shape;286;p15"/>
          <p:cNvSpPr/>
          <p:nvPr/>
        </p:nvSpPr>
        <p:spPr>
          <a:xfrm>
            <a:off x="946687" y="4123497"/>
            <a:ext cx="20104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"/>
          <p:cNvSpPr txBox="1"/>
          <p:nvPr>
            <p:ph type="title"/>
          </p:nvPr>
        </p:nvSpPr>
        <p:spPr>
          <a:xfrm>
            <a:off x="11190618" y="581520"/>
            <a:ext cx="8409347" cy="1072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746"/>
              <a:buNone/>
            </a:pPr>
            <a:r>
              <a:rPr lang="ru-RU" sz="49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ЧЕКЛІСТ ДЛЯ ПІДГОТОВКИ</a:t>
            </a: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92" name="Google Shape;292;p16"/>
          <p:cNvGraphicFramePr/>
          <p:nvPr/>
        </p:nvGraphicFramePr>
        <p:xfrm>
          <a:off x="522617" y="24409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{CD555E8B-EC68-4C22-9192-C55DE6A0E093}</a:tableStyleId>
              </a:tblPr>
              <a:tblGrid>
                <a:gridCol w="4328725"/>
                <a:gridCol w="13136950"/>
                <a:gridCol w="1611675"/>
              </a:tblGrid>
              <a:tr h="42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Категорія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Показник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70574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Так/Ні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 Цифрова інфраструктура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Онлайн-запис на виділені слоти через окрему сторінку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 Цифрова інфраструктура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POS-термінал для прийому платежів із MCC 8011/8062/8071/8099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 Цифрова інфраструктура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Нагадування пацієнтам (SMS/e-mail/push)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 Цифрова інфраструктура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Можливість онлайн-заповнення анкет або фізично в закладі перед візитом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 Цифрова інфраструктура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Лікарі, долучені до скринінгів здоров’я, знають правила внесення даних в ЕСОЗ щодо скринінгів здоров'я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Можливий запис пацієнта ≤ 5 днів після звернення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Виділені спеціальні часові слоти для скринінгу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Наявний розширений графік (ранкові, вечірні, суботні блоки)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7635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Усі послуги можна виконати в межах візиту «однією зупинкою» ≤ 90 хв.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</a:tbl>
          </a:graphicData>
        </a:graphic>
      </p:graphicFrame>
      <p:sp>
        <p:nvSpPr>
          <p:cNvPr id="293" name="Google Shape;293;p16"/>
          <p:cNvSpPr/>
          <p:nvPr/>
        </p:nvSpPr>
        <p:spPr>
          <a:xfrm>
            <a:off x="946687" y="4123497"/>
            <a:ext cx="20104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"/>
          <p:cNvSpPr txBox="1"/>
          <p:nvPr>
            <p:ph type="title"/>
          </p:nvPr>
        </p:nvSpPr>
        <p:spPr>
          <a:xfrm>
            <a:off x="11190618" y="581520"/>
            <a:ext cx="8409347" cy="1072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746"/>
              <a:buNone/>
            </a:pPr>
            <a:r>
              <a:rPr lang="ru-RU" sz="4900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ЧЕКЛІСТ ДЛЯ ПІДГОТОВКИ</a:t>
            </a: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99" name="Google Shape;299;p17"/>
          <p:cNvGraphicFramePr/>
          <p:nvPr/>
        </p:nvGraphicFramePr>
        <p:xfrm>
          <a:off x="694896" y="30505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{CD555E8B-EC68-4C22-9192-C55DE6A0E093}</a:tableStyleId>
              </a:tblPr>
              <a:tblGrid>
                <a:gridCol w="3540050"/>
                <a:gridCol w="13513350"/>
                <a:gridCol w="1851675"/>
              </a:tblGrid>
              <a:tr h="46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Категорія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Показник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  <a:tc>
                  <a:txBody>
                    <a:bodyPr/>
                    <a:lstStyle/>
                    <a:p>
                      <a:pPr indent="70574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Так/Ні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6563F"/>
                    </a:solidFill>
                  </a:tcPr>
                </a:tc>
              </a:tr>
              <a:tr h="8177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Результати направляються онлайн ≤ 72 год. у форматі «світлофора»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8177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Безбар’єрний доступ (пандус, навігація, WC тощо) забезпечено 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8177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Наявний у закладі монітор з маршрутом візиту та орієнтовним часом очікування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8177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Зона очікування: Wi-Fi, вода, сидіння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817775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Наявний чат-підтримка/гаряча лінія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1" lang="ru-RU" sz="2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  <a:tr h="1164100">
                <a:tc>
                  <a:txBody>
                    <a:bodyPr/>
                    <a:lstStyle/>
                    <a:p>
                      <a:pPr indent="0" lvl="0" marL="89992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 Організація послуг/сервіс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89992" marR="628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24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Організовано проведення опитування NPS після візиту</a:t>
                      </a:r>
                      <a:endParaRPr b="1" sz="2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CF7"/>
                    </a:solidFill>
                  </a:tcPr>
                </a:tc>
              </a:tr>
            </a:tbl>
          </a:graphicData>
        </a:graphic>
      </p:graphicFrame>
      <p:sp>
        <p:nvSpPr>
          <p:cNvPr id="300" name="Google Shape;300;p17"/>
          <p:cNvSpPr/>
          <p:nvPr/>
        </p:nvSpPr>
        <p:spPr>
          <a:xfrm>
            <a:off x="946687" y="4123497"/>
            <a:ext cx="20104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 txBox="1"/>
          <p:nvPr>
            <p:ph type="title"/>
          </p:nvPr>
        </p:nvSpPr>
        <p:spPr>
          <a:xfrm>
            <a:off x="1268899" y="7350124"/>
            <a:ext cx="9667500" cy="198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5500">
                <a:latin typeface="Montserrat"/>
                <a:ea typeface="Montserrat"/>
                <a:cs typeface="Montserrat"/>
                <a:sym typeface="Montserrat"/>
              </a:rPr>
              <a:t>Комунікаційний </a:t>
            </a:r>
            <a:br>
              <a:rPr lang="ru-RU" sz="55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5500">
                <a:latin typeface="Montserrat"/>
                <a:ea typeface="Montserrat"/>
                <a:cs typeface="Montserrat"/>
                <a:sym typeface="Montserrat"/>
              </a:rPr>
              <a:t>гайд для закладів</a:t>
            </a:r>
            <a:endParaRPr sz="5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descr="blob:https://web.whatsapp.com/e3d6ee2a-259f-4806-aae0-07ca0c051d62" id="306" name="Google Shape;306;p18"/>
          <p:cNvSpPr/>
          <p:nvPr/>
        </p:nvSpPr>
        <p:spPr>
          <a:xfrm>
            <a:off x="9899650" y="55022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lob:https://web.whatsapp.com/04f6ebe8-72dd-4fe0-be29-822d5215592f" id="307" name="Google Shape;307;p18"/>
          <p:cNvSpPr/>
          <p:nvPr/>
        </p:nvSpPr>
        <p:spPr>
          <a:xfrm>
            <a:off x="10052050" y="56546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160" y="1976728"/>
            <a:ext cx="7965494" cy="7965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/>
          <p:nvPr>
            <p:ph type="title"/>
          </p:nvPr>
        </p:nvSpPr>
        <p:spPr>
          <a:xfrm>
            <a:off x="908050" y="4130675"/>
            <a:ext cx="13786744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Дякуємо!</a:t>
            </a: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Не пропустіть важливе –</a:t>
            </a: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пройдіть скринінг здоров'я 40+!</a:t>
            </a: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type="title"/>
          </p:nvPr>
        </p:nvSpPr>
        <p:spPr>
          <a:xfrm>
            <a:off x="908050" y="6873875"/>
            <a:ext cx="131325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4536">
                <a:latin typeface="Montserrat"/>
                <a:ea typeface="Montserrat"/>
                <a:cs typeface="Montserrat"/>
                <a:sym typeface="Montserrat"/>
              </a:rPr>
              <a:t>Програма реалізується відповідно </a:t>
            </a:r>
            <a:br>
              <a:rPr lang="ru-RU" sz="4536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536">
                <a:latin typeface="Montserrat"/>
                <a:ea typeface="Montserrat"/>
                <a:cs typeface="Montserrat"/>
                <a:sym typeface="Montserrat"/>
              </a:rPr>
              <a:t>до постанови Кабінету Міністрів України від 10 грудня 2025 року № 1652 </a:t>
            </a:r>
            <a:br>
              <a:rPr lang="ru-RU" sz="4536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536">
                <a:latin typeface="Montserrat"/>
                <a:ea typeface="Montserrat"/>
                <a:cs typeface="Montserrat"/>
                <a:sym typeface="Montserrat"/>
              </a:rPr>
              <a:t>«Деякі питання проведення скринінгів здоров’я для осіб віком від 40 років»</a:t>
            </a:r>
            <a:endParaRPr sz="453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4828200" y="478500"/>
            <a:ext cx="8328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>
            <p:ph type="title"/>
          </p:nvPr>
        </p:nvSpPr>
        <p:spPr>
          <a:xfrm>
            <a:off x="755650" y="3063875"/>
            <a:ext cx="790371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4100">
                <a:latin typeface="Montserrat"/>
                <a:ea typeface="Montserrat"/>
                <a:cs typeface="Montserrat"/>
                <a:sym typeface="Montserrat"/>
              </a:rPr>
              <a:t>Скринінг здоров’я </a:t>
            </a:r>
            <a:r>
              <a:rPr lang="ru-RU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ц</a:t>
            </a:r>
            <a:r>
              <a:rPr lang="ru-RU" sz="4100">
                <a:latin typeface="Montserrat"/>
                <a:ea typeface="Montserrat"/>
                <a:cs typeface="Montserrat"/>
                <a:sym typeface="Montserrat"/>
              </a:rPr>
              <a:t>е програма, що допомагає людям віком від 40 років </a:t>
            </a:r>
            <a:br>
              <a:rPr lang="ru-RU" sz="41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100">
                <a:latin typeface="Montserrat"/>
                <a:ea typeface="Montserrat"/>
                <a:cs typeface="Montserrat"/>
                <a:sym typeface="Montserrat"/>
              </a:rPr>
              <a:t>виявити серцево-судинні захворювання, цукровий діабет та проблеми ментального здоровʼя </a:t>
            </a:r>
            <a:br>
              <a:rPr lang="ru-RU" sz="41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100">
                <a:latin typeface="Montserrat"/>
                <a:ea typeface="Montserrat"/>
                <a:cs typeface="Montserrat"/>
                <a:sym typeface="Montserrat"/>
              </a:rPr>
              <a:t>ще на ранніх етапах, </a:t>
            </a:r>
            <a:br>
              <a:rPr lang="ru-RU" sz="41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100">
                <a:latin typeface="Montserrat"/>
                <a:ea typeface="Montserrat"/>
                <a:cs typeface="Montserrat"/>
                <a:sym typeface="Montserrat"/>
              </a:rPr>
              <a:t>часто до появи симптомів, контролювати стан здоров’я й запобігати ускладненням</a:t>
            </a:r>
            <a:endParaRPr sz="4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12064"/>
          <a:stretch/>
        </p:blipFill>
        <p:spPr>
          <a:xfrm>
            <a:off x="0" y="-289400"/>
            <a:ext cx="20104100" cy="11786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4"/>
          <p:cNvGrpSpPr/>
          <p:nvPr/>
        </p:nvGrpSpPr>
        <p:grpSpPr>
          <a:xfrm>
            <a:off x="13486312" y="3316250"/>
            <a:ext cx="6041793" cy="2685033"/>
            <a:chOff x="0" y="0"/>
            <a:chExt cx="1574942" cy="699920"/>
          </a:xfrm>
        </p:grpSpPr>
        <p:sp>
          <p:nvSpPr>
            <p:cNvPr id="97" name="Google Shape;97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4"/>
          <p:cNvGrpSpPr/>
          <p:nvPr/>
        </p:nvGrpSpPr>
        <p:grpSpPr>
          <a:xfrm>
            <a:off x="12762173" y="6200539"/>
            <a:ext cx="6765940" cy="3302610"/>
            <a:chOff x="0" y="0"/>
            <a:chExt cx="1763709" cy="948154"/>
          </a:xfrm>
        </p:grpSpPr>
        <p:sp>
          <p:nvSpPr>
            <p:cNvPr id="100" name="Google Shape;100;p4"/>
            <p:cNvSpPr/>
            <p:nvPr/>
          </p:nvSpPr>
          <p:spPr>
            <a:xfrm>
              <a:off x="0" y="0"/>
              <a:ext cx="1763709" cy="948154"/>
            </a:xfrm>
            <a:custGeom>
              <a:rect b="b" l="l" r="r" t="t"/>
              <a:pathLst>
                <a:path extrusionOk="0" h="948154" w="1763709">
                  <a:moveTo>
                    <a:pt x="20126" y="0"/>
                  </a:moveTo>
                  <a:lnTo>
                    <a:pt x="1743583" y="0"/>
                  </a:lnTo>
                  <a:cubicBezTo>
                    <a:pt x="1754698" y="0"/>
                    <a:pt x="1763709" y="9011"/>
                    <a:pt x="1763709" y="20126"/>
                  </a:cubicBezTo>
                  <a:lnTo>
                    <a:pt x="1763709" y="928028"/>
                  </a:lnTo>
                  <a:cubicBezTo>
                    <a:pt x="1763709" y="933365"/>
                    <a:pt x="1761589" y="938485"/>
                    <a:pt x="1757814" y="942259"/>
                  </a:cubicBezTo>
                  <a:cubicBezTo>
                    <a:pt x="1754040" y="946033"/>
                    <a:pt x="1748921" y="948154"/>
                    <a:pt x="1743583" y="948154"/>
                  </a:cubicBezTo>
                  <a:lnTo>
                    <a:pt x="20126" y="948154"/>
                  </a:lnTo>
                  <a:cubicBezTo>
                    <a:pt x="9011" y="948154"/>
                    <a:pt x="0" y="939143"/>
                    <a:pt x="0" y="928028"/>
                  </a:cubicBezTo>
                  <a:lnTo>
                    <a:pt x="0" y="20126"/>
                  </a:lnTo>
                  <a:cubicBezTo>
                    <a:pt x="0" y="14788"/>
                    <a:pt x="2120" y="9669"/>
                    <a:pt x="5895" y="5895"/>
                  </a:cubicBezTo>
                  <a:cubicBezTo>
                    <a:pt x="9669" y="2120"/>
                    <a:pt x="14788" y="0"/>
                    <a:pt x="2012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sq" cmpd="sng" w="38100">
              <a:solidFill>
                <a:srgbClr val="FFFFFF">
                  <a:alpha val="94509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 txBox="1"/>
            <p:nvPr/>
          </p:nvSpPr>
          <p:spPr>
            <a:xfrm>
              <a:off x="0" y="0"/>
              <a:ext cx="1763709" cy="948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4"/>
          <p:cNvGrpSpPr/>
          <p:nvPr/>
        </p:nvGrpSpPr>
        <p:grpSpPr>
          <a:xfrm>
            <a:off x="593724" y="6200539"/>
            <a:ext cx="11963788" cy="3365091"/>
            <a:chOff x="0" y="0"/>
            <a:chExt cx="3118656" cy="268588"/>
          </a:xfrm>
        </p:grpSpPr>
        <p:sp>
          <p:nvSpPr>
            <p:cNvPr id="103" name="Google Shape;103;p4"/>
            <p:cNvSpPr/>
            <p:nvPr/>
          </p:nvSpPr>
          <p:spPr>
            <a:xfrm>
              <a:off x="0" y="0"/>
              <a:ext cx="3118656" cy="268588"/>
            </a:xfrm>
            <a:custGeom>
              <a:rect b="b" l="l" r="r" t="t"/>
              <a:pathLst>
                <a:path extrusionOk="0" h="268588" w="3118656">
                  <a:moveTo>
                    <a:pt x="11382" y="0"/>
                  </a:moveTo>
                  <a:lnTo>
                    <a:pt x="3107274" y="0"/>
                  </a:lnTo>
                  <a:cubicBezTo>
                    <a:pt x="3113560" y="0"/>
                    <a:pt x="3118656" y="5096"/>
                    <a:pt x="3118656" y="11382"/>
                  </a:cubicBezTo>
                  <a:lnTo>
                    <a:pt x="3118656" y="257206"/>
                  </a:lnTo>
                  <a:cubicBezTo>
                    <a:pt x="3118656" y="263492"/>
                    <a:pt x="3113560" y="268588"/>
                    <a:pt x="3107274" y="268588"/>
                  </a:cubicBezTo>
                  <a:lnTo>
                    <a:pt x="11382" y="268588"/>
                  </a:lnTo>
                  <a:cubicBezTo>
                    <a:pt x="5096" y="268588"/>
                    <a:pt x="0" y="263492"/>
                    <a:pt x="0" y="257206"/>
                  </a:cubicBezTo>
                  <a:lnTo>
                    <a:pt x="0" y="11382"/>
                  </a:lnTo>
                  <a:cubicBezTo>
                    <a:pt x="0" y="5096"/>
                    <a:pt x="5096" y="0"/>
                    <a:pt x="113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sq" cmpd="sng" w="38100">
              <a:solidFill>
                <a:srgbClr val="FFFFFF">
                  <a:alpha val="94509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 txBox="1"/>
            <p:nvPr/>
          </p:nvSpPr>
          <p:spPr>
            <a:xfrm>
              <a:off x="0" y="0"/>
              <a:ext cx="3118656" cy="2685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611038" y="3316250"/>
            <a:ext cx="6041793" cy="2685033"/>
            <a:chOff x="0" y="0"/>
            <a:chExt cx="1574942" cy="699920"/>
          </a:xfrm>
        </p:grpSpPr>
        <p:sp>
          <p:nvSpPr>
            <p:cNvPr id="106" name="Google Shape;106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4"/>
          <p:cNvGrpSpPr/>
          <p:nvPr/>
        </p:nvGrpSpPr>
        <p:grpSpPr>
          <a:xfrm>
            <a:off x="7039840" y="3316250"/>
            <a:ext cx="6041793" cy="2685033"/>
            <a:chOff x="0" y="0"/>
            <a:chExt cx="1574942" cy="699920"/>
          </a:xfrm>
        </p:grpSpPr>
        <p:sp>
          <p:nvSpPr>
            <p:cNvPr id="109" name="Google Shape;109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>
            <a:off x="13468997" y="3316250"/>
            <a:ext cx="6041793" cy="2685033"/>
            <a:chOff x="0" y="0"/>
            <a:chExt cx="1574942" cy="699920"/>
          </a:xfrm>
        </p:grpSpPr>
        <p:sp>
          <p:nvSpPr>
            <p:cNvPr id="112" name="Google Shape;112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12744858" y="6200539"/>
            <a:ext cx="6765940" cy="3302610"/>
            <a:chOff x="0" y="0"/>
            <a:chExt cx="1763709" cy="948154"/>
          </a:xfrm>
        </p:grpSpPr>
        <p:sp>
          <p:nvSpPr>
            <p:cNvPr id="115" name="Google Shape;115;p4"/>
            <p:cNvSpPr/>
            <p:nvPr/>
          </p:nvSpPr>
          <p:spPr>
            <a:xfrm>
              <a:off x="0" y="0"/>
              <a:ext cx="1763709" cy="948154"/>
            </a:xfrm>
            <a:custGeom>
              <a:rect b="b" l="l" r="r" t="t"/>
              <a:pathLst>
                <a:path extrusionOk="0" h="948154" w="1763709">
                  <a:moveTo>
                    <a:pt x="20126" y="0"/>
                  </a:moveTo>
                  <a:lnTo>
                    <a:pt x="1743583" y="0"/>
                  </a:lnTo>
                  <a:cubicBezTo>
                    <a:pt x="1754698" y="0"/>
                    <a:pt x="1763709" y="9011"/>
                    <a:pt x="1763709" y="20126"/>
                  </a:cubicBezTo>
                  <a:lnTo>
                    <a:pt x="1763709" y="928028"/>
                  </a:lnTo>
                  <a:cubicBezTo>
                    <a:pt x="1763709" y="933365"/>
                    <a:pt x="1761589" y="938485"/>
                    <a:pt x="1757814" y="942259"/>
                  </a:cubicBezTo>
                  <a:cubicBezTo>
                    <a:pt x="1754040" y="946033"/>
                    <a:pt x="1748921" y="948154"/>
                    <a:pt x="1743583" y="948154"/>
                  </a:cubicBezTo>
                  <a:lnTo>
                    <a:pt x="20126" y="948154"/>
                  </a:lnTo>
                  <a:cubicBezTo>
                    <a:pt x="9011" y="948154"/>
                    <a:pt x="0" y="939143"/>
                    <a:pt x="0" y="928028"/>
                  </a:cubicBezTo>
                  <a:lnTo>
                    <a:pt x="0" y="20126"/>
                  </a:lnTo>
                  <a:cubicBezTo>
                    <a:pt x="0" y="14788"/>
                    <a:pt x="2120" y="9669"/>
                    <a:pt x="5895" y="5895"/>
                  </a:cubicBezTo>
                  <a:cubicBezTo>
                    <a:pt x="9669" y="2120"/>
                    <a:pt x="14788" y="0"/>
                    <a:pt x="2012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sq" cmpd="sng" w="38100">
              <a:solidFill>
                <a:srgbClr val="FFFFFF">
                  <a:alpha val="94509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0" y="0"/>
              <a:ext cx="1763709" cy="948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585066" y="6194727"/>
            <a:ext cx="11963788" cy="3370906"/>
            <a:chOff x="0" y="0"/>
            <a:chExt cx="3118656" cy="268588"/>
          </a:xfrm>
        </p:grpSpPr>
        <p:sp>
          <p:nvSpPr>
            <p:cNvPr id="118" name="Google Shape;118;p4"/>
            <p:cNvSpPr/>
            <p:nvPr/>
          </p:nvSpPr>
          <p:spPr>
            <a:xfrm>
              <a:off x="0" y="0"/>
              <a:ext cx="3118656" cy="268588"/>
            </a:xfrm>
            <a:custGeom>
              <a:rect b="b" l="l" r="r" t="t"/>
              <a:pathLst>
                <a:path extrusionOk="0" h="268588" w="3118656">
                  <a:moveTo>
                    <a:pt x="11382" y="0"/>
                  </a:moveTo>
                  <a:lnTo>
                    <a:pt x="3107274" y="0"/>
                  </a:lnTo>
                  <a:cubicBezTo>
                    <a:pt x="3113560" y="0"/>
                    <a:pt x="3118656" y="5096"/>
                    <a:pt x="3118656" y="11382"/>
                  </a:cubicBezTo>
                  <a:lnTo>
                    <a:pt x="3118656" y="257206"/>
                  </a:lnTo>
                  <a:cubicBezTo>
                    <a:pt x="3118656" y="263492"/>
                    <a:pt x="3113560" y="268588"/>
                    <a:pt x="3107274" y="268588"/>
                  </a:cubicBezTo>
                  <a:lnTo>
                    <a:pt x="11382" y="268588"/>
                  </a:lnTo>
                  <a:cubicBezTo>
                    <a:pt x="5096" y="268588"/>
                    <a:pt x="0" y="263492"/>
                    <a:pt x="0" y="257206"/>
                  </a:cubicBezTo>
                  <a:lnTo>
                    <a:pt x="0" y="11382"/>
                  </a:lnTo>
                  <a:cubicBezTo>
                    <a:pt x="0" y="5096"/>
                    <a:pt x="5096" y="0"/>
                    <a:pt x="113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sq" cmpd="sng" w="38100">
              <a:solidFill>
                <a:srgbClr val="FFFFFF">
                  <a:alpha val="94509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0" y="0"/>
              <a:ext cx="3118656" cy="2685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602381" y="3316250"/>
            <a:ext cx="6041793" cy="2685033"/>
            <a:chOff x="0" y="0"/>
            <a:chExt cx="1574942" cy="699920"/>
          </a:xfrm>
        </p:grpSpPr>
        <p:sp>
          <p:nvSpPr>
            <p:cNvPr id="121" name="Google Shape;121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4"/>
          <p:cNvGrpSpPr/>
          <p:nvPr/>
        </p:nvGrpSpPr>
        <p:grpSpPr>
          <a:xfrm>
            <a:off x="7031183" y="3316250"/>
            <a:ext cx="6041793" cy="2685033"/>
            <a:chOff x="0" y="0"/>
            <a:chExt cx="1574942" cy="699920"/>
          </a:xfrm>
        </p:grpSpPr>
        <p:sp>
          <p:nvSpPr>
            <p:cNvPr id="124" name="Google Shape;124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4"/>
          <p:cNvGrpSpPr/>
          <p:nvPr/>
        </p:nvGrpSpPr>
        <p:grpSpPr>
          <a:xfrm>
            <a:off x="13460340" y="3316250"/>
            <a:ext cx="6041793" cy="2685033"/>
            <a:chOff x="0" y="0"/>
            <a:chExt cx="1574942" cy="699920"/>
          </a:xfrm>
        </p:grpSpPr>
        <p:sp>
          <p:nvSpPr>
            <p:cNvPr id="127" name="Google Shape;127;p4"/>
            <p:cNvSpPr/>
            <p:nvPr/>
          </p:nvSpPr>
          <p:spPr>
            <a:xfrm>
              <a:off x="0" y="0"/>
              <a:ext cx="1574942" cy="699920"/>
            </a:xfrm>
            <a:custGeom>
              <a:rect b="b" l="l" r="r" t="t"/>
              <a:pathLst>
                <a:path extrusionOk="0" h="699920" w="1574942">
                  <a:moveTo>
                    <a:pt x="42260" y="0"/>
                  </a:moveTo>
                  <a:lnTo>
                    <a:pt x="1532683" y="0"/>
                  </a:lnTo>
                  <a:cubicBezTo>
                    <a:pt x="1556022" y="0"/>
                    <a:pt x="1574942" y="18920"/>
                    <a:pt x="1574942" y="42260"/>
                  </a:cubicBezTo>
                  <a:lnTo>
                    <a:pt x="1574942" y="657660"/>
                  </a:lnTo>
                  <a:cubicBezTo>
                    <a:pt x="1574942" y="681000"/>
                    <a:pt x="1556022" y="699920"/>
                    <a:pt x="1532683" y="699920"/>
                  </a:cubicBezTo>
                  <a:lnTo>
                    <a:pt x="42260" y="699920"/>
                  </a:lnTo>
                  <a:cubicBezTo>
                    <a:pt x="18920" y="699920"/>
                    <a:pt x="0" y="681000"/>
                    <a:pt x="0" y="657660"/>
                  </a:cubicBezTo>
                  <a:lnTo>
                    <a:pt x="0" y="42260"/>
                  </a:lnTo>
                  <a:cubicBezTo>
                    <a:pt x="0" y="18920"/>
                    <a:pt x="18920" y="0"/>
                    <a:pt x="4226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450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0" y="0"/>
              <a:ext cx="1574942" cy="699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9" name="Google Shape;129;p4"/>
          <p:cNvCxnSpPr/>
          <p:nvPr/>
        </p:nvCxnSpPr>
        <p:spPr>
          <a:xfrm>
            <a:off x="9059627" y="4942612"/>
            <a:ext cx="1984800" cy="0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4"/>
          <p:cNvCxnSpPr/>
          <p:nvPr/>
        </p:nvCxnSpPr>
        <p:spPr>
          <a:xfrm>
            <a:off x="15488784" y="4932141"/>
            <a:ext cx="1984800" cy="0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4"/>
          <p:cNvCxnSpPr/>
          <p:nvPr/>
        </p:nvCxnSpPr>
        <p:spPr>
          <a:xfrm>
            <a:off x="2647058" y="4953083"/>
            <a:ext cx="1984800" cy="0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4"/>
          <p:cNvCxnSpPr/>
          <p:nvPr/>
        </p:nvCxnSpPr>
        <p:spPr>
          <a:xfrm>
            <a:off x="600075" y="1015674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41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4"/>
          <p:cNvCxnSpPr/>
          <p:nvPr/>
        </p:nvCxnSpPr>
        <p:spPr>
          <a:xfrm>
            <a:off x="600075" y="10461183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41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4"/>
          <p:cNvSpPr/>
          <p:nvPr/>
        </p:nvSpPr>
        <p:spPr>
          <a:xfrm>
            <a:off x="3093499" y="3599682"/>
            <a:ext cx="1060168" cy="1060168"/>
          </a:xfrm>
          <a:custGeom>
            <a:rect b="b" l="l" r="r" t="t"/>
            <a:pathLst>
              <a:path extrusionOk="0" h="963789" w="963789">
                <a:moveTo>
                  <a:pt x="0" y="0"/>
                </a:moveTo>
                <a:lnTo>
                  <a:pt x="963789" y="0"/>
                </a:lnTo>
                <a:lnTo>
                  <a:pt x="963789" y="963789"/>
                </a:lnTo>
                <a:lnTo>
                  <a:pt x="0" y="963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16037401" y="3599255"/>
            <a:ext cx="642932" cy="1060168"/>
          </a:xfrm>
          <a:custGeom>
            <a:rect b="b" l="l" r="r" t="t"/>
            <a:pathLst>
              <a:path extrusionOk="0" h="963789" w="584484">
                <a:moveTo>
                  <a:pt x="0" y="0"/>
                </a:moveTo>
                <a:lnTo>
                  <a:pt x="584484" y="0"/>
                </a:lnTo>
                <a:lnTo>
                  <a:pt x="584484" y="963789"/>
                </a:lnTo>
                <a:lnTo>
                  <a:pt x="0" y="963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9519426" y="3688684"/>
            <a:ext cx="1065249" cy="881494"/>
          </a:xfrm>
          <a:custGeom>
            <a:rect b="b" l="l" r="r" t="t"/>
            <a:pathLst>
              <a:path extrusionOk="0" h="801864" w="969020">
                <a:moveTo>
                  <a:pt x="0" y="0"/>
                </a:moveTo>
                <a:lnTo>
                  <a:pt x="969020" y="0"/>
                </a:lnTo>
                <a:lnTo>
                  <a:pt x="969020" y="801864"/>
                </a:lnTo>
                <a:lnTo>
                  <a:pt x="0" y="801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12736201" y="6200539"/>
            <a:ext cx="6765940" cy="3302610"/>
            <a:chOff x="0" y="0"/>
            <a:chExt cx="1763709" cy="948154"/>
          </a:xfrm>
        </p:grpSpPr>
        <p:sp>
          <p:nvSpPr>
            <p:cNvPr id="138" name="Google Shape;138;p4"/>
            <p:cNvSpPr/>
            <p:nvPr/>
          </p:nvSpPr>
          <p:spPr>
            <a:xfrm>
              <a:off x="0" y="0"/>
              <a:ext cx="1763709" cy="948154"/>
            </a:xfrm>
            <a:custGeom>
              <a:rect b="b" l="l" r="r" t="t"/>
              <a:pathLst>
                <a:path extrusionOk="0" h="948154" w="1763709">
                  <a:moveTo>
                    <a:pt x="20126" y="0"/>
                  </a:moveTo>
                  <a:lnTo>
                    <a:pt x="1743583" y="0"/>
                  </a:lnTo>
                  <a:cubicBezTo>
                    <a:pt x="1754698" y="0"/>
                    <a:pt x="1763709" y="9011"/>
                    <a:pt x="1763709" y="20126"/>
                  </a:cubicBezTo>
                  <a:lnTo>
                    <a:pt x="1763709" y="928028"/>
                  </a:lnTo>
                  <a:cubicBezTo>
                    <a:pt x="1763709" y="933365"/>
                    <a:pt x="1761589" y="938485"/>
                    <a:pt x="1757814" y="942259"/>
                  </a:cubicBezTo>
                  <a:cubicBezTo>
                    <a:pt x="1754040" y="946033"/>
                    <a:pt x="1748921" y="948154"/>
                    <a:pt x="1743583" y="948154"/>
                  </a:cubicBezTo>
                  <a:lnTo>
                    <a:pt x="20126" y="948154"/>
                  </a:lnTo>
                  <a:cubicBezTo>
                    <a:pt x="9011" y="948154"/>
                    <a:pt x="0" y="939143"/>
                    <a:pt x="0" y="928028"/>
                  </a:cubicBezTo>
                  <a:lnTo>
                    <a:pt x="0" y="20126"/>
                  </a:lnTo>
                  <a:cubicBezTo>
                    <a:pt x="0" y="14788"/>
                    <a:pt x="2120" y="9669"/>
                    <a:pt x="5895" y="5895"/>
                  </a:cubicBezTo>
                  <a:cubicBezTo>
                    <a:pt x="9669" y="2120"/>
                    <a:pt x="14788" y="0"/>
                    <a:pt x="2012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882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sq" cmpd="sng" w="38100">
              <a:solidFill>
                <a:srgbClr val="FFFFFF">
                  <a:alpha val="94509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0" y="0"/>
              <a:ext cx="1763709" cy="948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Google Shape;140;p4"/>
          <p:cNvSpPr/>
          <p:nvPr/>
        </p:nvSpPr>
        <p:spPr>
          <a:xfrm>
            <a:off x="933164" y="6654754"/>
            <a:ext cx="398583" cy="360718"/>
          </a:xfrm>
          <a:custGeom>
            <a:rect b="b" l="l" r="r" t="t"/>
            <a:pathLst>
              <a:path extrusionOk="0" h="327925" w="362348">
                <a:moveTo>
                  <a:pt x="0" y="0"/>
                </a:moveTo>
                <a:lnTo>
                  <a:pt x="362348" y="0"/>
                </a:lnTo>
                <a:lnTo>
                  <a:pt x="362348" y="327925"/>
                </a:lnTo>
                <a:lnTo>
                  <a:pt x="0" y="32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13072983" y="6745616"/>
            <a:ext cx="398583" cy="360718"/>
          </a:xfrm>
          <a:custGeom>
            <a:rect b="b" l="l" r="r" t="t"/>
            <a:pathLst>
              <a:path extrusionOk="0" h="327925" w="362348">
                <a:moveTo>
                  <a:pt x="0" y="0"/>
                </a:moveTo>
                <a:lnTo>
                  <a:pt x="362349" y="0"/>
                </a:lnTo>
                <a:lnTo>
                  <a:pt x="362349" y="327925"/>
                </a:lnTo>
                <a:lnTo>
                  <a:pt x="0" y="32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611038" y="853989"/>
            <a:ext cx="174093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ДЕ МОЖНА ПРОЙТИ СКРИНІНГ?</a:t>
            </a:r>
            <a:br>
              <a:rPr b="1" i="0" lang="ru-RU" sz="5000" u="none" cap="none" strike="noStrike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5000" u="none" cap="none" strike="noStrike">
              <a:solidFill>
                <a:srgbClr val="0F49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643330" y="6373717"/>
            <a:ext cx="10530895" cy="59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НСЗУ веде перелік закладів та здійснює моніторинг надання послуги</a:t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 закладів визначені вимоги щодо: змісту послуги, фахівців та обладнання, рівня сервісу</a:t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8718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2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53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1746250" y="5078733"/>
            <a:ext cx="36744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8"/>
              <a:buFont typeface="Arial"/>
              <a:buNone/>
            </a:pPr>
            <a:r>
              <a:rPr b="1" i="0" lang="ru-RU" sz="3708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ПРИВАТНІ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7994650" y="5078733"/>
            <a:ext cx="4038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8"/>
              <a:buFont typeface="Arial"/>
              <a:buNone/>
            </a:pPr>
            <a:r>
              <a:rPr b="1" i="0" lang="ru-RU" sz="3708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КОМУНАЛЬНІ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14776450" y="5078733"/>
            <a:ext cx="34290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8"/>
              <a:buFont typeface="Arial"/>
              <a:buNone/>
            </a:pPr>
            <a:r>
              <a:rPr b="1" i="0" lang="ru-RU" sz="3708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ДЕРЖАВНІ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13690700" y="6745623"/>
            <a:ext cx="5640489" cy="308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Актуальний перелік закладів на сайті НСЗУ                    та сторінці програми:</a:t>
            </a:r>
            <a:r>
              <a:rPr b="1" i="0" lang="ru-RU" sz="3000" u="none" cap="none" strike="noStrike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i="0" lang="ru-RU" sz="3000" u="sng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screening.moz.gov.ua</a:t>
            </a:r>
            <a:endParaRPr b="1" i="0" sz="3000" u="sng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8444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10434" y="8307629"/>
            <a:ext cx="398583" cy="360718"/>
          </a:xfrm>
          <a:custGeom>
            <a:rect b="b" l="l" r="r" t="t"/>
            <a:pathLst>
              <a:path extrusionOk="0" h="327925" w="362348">
                <a:moveTo>
                  <a:pt x="0" y="0"/>
                </a:moveTo>
                <a:lnTo>
                  <a:pt x="362348" y="0"/>
                </a:lnTo>
                <a:lnTo>
                  <a:pt x="362348" y="327925"/>
                </a:lnTo>
                <a:lnTo>
                  <a:pt x="0" y="32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0" y="397"/>
            <a:ext cx="20104100" cy="11308556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5"/>
          <p:cNvSpPr/>
          <p:nvPr/>
        </p:nvSpPr>
        <p:spPr>
          <a:xfrm>
            <a:off x="-3038" y="-898525"/>
            <a:ext cx="20104100" cy="13394357"/>
          </a:xfrm>
          <a:custGeom>
            <a:rect b="b" l="l" r="r" t="t"/>
            <a:pathLst>
              <a:path extrusionOk="0"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5" name="Google Shape;155;p5"/>
          <p:cNvGrpSpPr/>
          <p:nvPr/>
        </p:nvGrpSpPr>
        <p:grpSpPr>
          <a:xfrm>
            <a:off x="600075" y="3140111"/>
            <a:ext cx="9451975" cy="6519253"/>
            <a:chOff x="0" y="0"/>
            <a:chExt cx="2593090" cy="769385"/>
          </a:xfrm>
        </p:grpSpPr>
        <p:sp>
          <p:nvSpPr>
            <p:cNvPr id="156" name="Google Shape;156;p5"/>
            <p:cNvSpPr/>
            <p:nvPr/>
          </p:nvSpPr>
          <p:spPr>
            <a:xfrm>
              <a:off x="0" y="0"/>
              <a:ext cx="2593090" cy="769385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600075" y="3157423"/>
            <a:ext cx="9486330" cy="6486026"/>
            <a:chOff x="0" y="0"/>
            <a:chExt cx="2602515" cy="772965"/>
          </a:xfrm>
        </p:grpSpPr>
        <p:sp>
          <p:nvSpPr>
            <p:cNvPr id="159" name="Google Shape;159;p5"/>
            <p:cNvSpPr/>
            <p:nvPr/>
          </p:nvSpPr>
          <p:spPr>
            <a:xfrm>
              <a:off x="0" y="3580"/>
              <a:ext cx="2602515" cy="769385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10310005" y="3157423"/>
            <a:ext cx="9194021" cy="6405979"/>
            <a:chOff x="0" y="0"/>
            <a:chExt cx="2522322" cy="1757440"/>
          </a:xfrm>
        </p:grpSpPr>
        <p:sp>
          <p:nvSpPr>
            <p:cNvPr id="162" name="Google Shape;162;p5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10310005" y="3140112"/>
            <a:ext cx="9194021" cy="6405979"/>
            <a:chOff x="0" y="0"/>
            <a:chExt cx="2522322" cy="1757440"/>
          </a:xfrm>
        </p:grpSpPr>
        <p:sp>
          <p:nvSpPr>
            <p:cNvPr id="165" name="Google Shape;165;p5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5"/>
          <p:cNvGrpSpPr/>
          <p:nvPr/>
        </p:nvGrpSpPr>
        <p:grpSpPr>
          <a:xfrm>
            <a:off x="600075" y="3157422"/>
            <a:ext cx="9451975" cy="6501945"/>
            <a:chOff x="0" y="0"/>
            <a:chExt cx="2593090" cy="774862"/>
          </a:xfrm>
        </p:grpSpPr>
        <p:sp>
          <p:nvSpPr>
            <p:cNvPr id="168" name="Google Shape;168;p5"/>
            <p:cNvSpPr/>
            <p:nvPr/>
          </p:nvSpPr>
          <p:spPr>
            <a:xfrm>
              <a:off x="0" y="0"/>
              <a:ext cx="2593090" cy="774862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5"/>
          <p:cNvGrpSpPr/>
          <p:nvPr/>
        </p:nvGrpSpPr>
        <p:grpSpPr>
          <a:xfrm>
            <a:off x="10310005" y="3157422"/>
            <a:ext cx="9194021" cy="6405979"/>
            <a:chOff x="0" y="0"/>
            <a:chExt cx="2522322" cy="1757440"/>
          </a:xfrm>
        </p:grpSpPr>
        <p:sp>
          <p:nvSpPr>
            <p:cNvPr id="171" name="Google Shape;171;p5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73" name="Google Shape;173;p5"/>
          <p:cNvCxnSpPr/>
          <p:nvPr/>
        </p:nvCxnSpPr>
        <p:spPr>
          <a:xfrm>
            <a:off x="600075" y="1015674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5"/>
          <p:cNvCxnSpPr/>
          <p:nvPr/>
        </p:nvCxnSpPr>
        <p:spPr>
          <a:xfrm>
            <a:off x="600075" y="10461183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5"/>
          <p:cNvCxnSpPr/>
          <p:nvPr/>
        </p:nvCxnSpPr>
        <p:spPr>
          <a:xfrm flipH="1" rot="10800000">
            <a:off x="1846896" y="3439976"/>
            <a:ext cx="28555" cy="5991568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5"/>
          <p:cNvCxnSpPr/>
          <p:nvPr/>
        </p:nvCxnSpPr>
        <p:spPr>
          <a:xfrm rot="10800000">
            <a:off x="11655685" y="3439976"/>
            <a:ext cx="16366" cy="5879579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7" name="Google Shape;177;p5"/>
          <p:cNvSpPr/>
          <p:nvPr/>
        </p:nvSpPr>
        <p:spPr>
          <a:xfrm>
            <a:off x="877304" y="3632133"/>
            <a:ext cx="747382" cy="770497"/>
          </a:xfrm>
          <a:custGeom>
            <a:rect b="b" l="l" r="r" t="t"/>
            <a:pathLst>
              <a:path extrusionOk="0" h="700894" w="679867">
                <a:moveTo>
                  <a:pt x="0" y="0"/>
                </a:moveTo>
                <a:lnTo>
                  <a:pt x="679867" y="0"/>
                </a:lnTo>
                <a:lnTo>
                  <a:pt x="679867" y="700894"/>
                </a:lnTo>
                <a:lnTo>
                  <a:pt x="0" y="700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5"/>
          <p:cNvSpPr/>
          <p:nvPr/>
        </p:nvSpPr>
        <p:spPr>
          <a:xfrm>
            <a:off x="10608222" y="3710962"/>
            <a:ext cx="840229" cy="828676"/>
          </a:xfrm>
          <a:custGeom>
            <a:rect b="b" l="l" r="r" t="t"/>
            <a:pathLst>
              <a:path extrusionOk="0" h="753818" w="764327">
                <a:moveTo>
                  <a:pt x="0" y="0"/>
                </a:moveTo>
                <a:lnTo>
                  <a:pt x="764327" y="0"/>
                </a:lnTo>
                <a:lnTo>
                  <a:pt x="764327" y="753818"/>
                </a:lnTo>
                <a:lnTo>
                  <a:pt x="0" y="753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5"/>
          <p:cNvSpPr txBox="1"/>
          <p:nvPr/>
        </p:nvSpPr>
        <p:spPr>
          <a:xfrm>
            <a:off x="728870" y="962575"/>
            <a:ext cx="13206340" cy="14416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66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000" u="none" cap="none" strike="noStrike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ПРОГРАМА СКРИНІНГУ</a:t>
            </a:r>
            <a:endParaRPr b="1" i="0" sz="5000" u="none" cap="none" strike="noStrike"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2224761" y="3513478"/>
            <a:ext cx="7437069" cy="5940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вимірювання артеріального тиску                            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рази за візит; за підозри АГ — моніторинг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 антропометрії: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маса тіла, зріст,  ІМТ, окружність талії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збір даних про фактори ризику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(куріння, вживання алкоголю, рівень фізичної активності, сімейний анамнез)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скринінг симптомів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(біль у грудній клітці, задишка, набряки, переміжна кульгавість)</a:t>
            </a:r>
            <a:endParaRPr/>
          </a:p>
        </p:txBody>
      </p:sp>
      <p:sp>
        <p:nvSpPr>
          <p:cNvPr id="181" name="Google Shape;181;p5"/>
          <p:cNvSpPr txBox="1"/>
          <p:nvPr/>
        </p:nvSpPr>
        <p:spPr>
          <a:xfrm>
            <a:off x="12173582" y="3513478"/>
            <a:ext cx="7053214" cy="57246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Лабораторні дослідження: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ліпідограма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(total-C, HDL-C, LDL-C, TG)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глікований гемоглобін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(HbA1c)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показаннями: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електроліти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(Na, K)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креатинін сироватковий</a:t>
            </a:r>
            <a:endParaRPr b="1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розрахункова швидкість клубочкової фільтрації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(eGFR), визначена за формулою CKD-EPI 2021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співвідношення альбумін сечі/креатинін сечі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0" y="397"/>
            <a:ext cx="20104100" cy="11308556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6"/>
          <p:cNvSpPr/>
          <p:nvPr/>
        </p:nvSpPr>
        <p:spPr>
          <a:xfrm>
            <a:off x="-3038" y="-898525"/>
            <a:ext cx="20104100" cy="13394357"/>
          </a:xfrm>
          <a:custGeom>
            <a:rect b="b" l="l" r="r" t="t"/>
            <a:pathLst>
              <a:path extrusionOk="0"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8" name="Google Shape;188;p6"/>
          <p:cNvGrpSpPr/>
          <p:nvPr/>
        </p:nvGrpSpPr>
        <p:grpSpPr>
          <a:xfrm>
            <a:off x="600075" y="3140111"/>
            <a:ext cx="9451975" cy="6822239"/>
            <a:chOff x="0" y="0"/>
            <a:chExt cx="2593090" cy="769385"/>
          </a:xfrm>
        </p:grpSpPr>
        <p:sp>
          <p:nvSpPr>
            <p:cNvPr id="189" name="Google Shape;189;p6"/>
            <p:cNvSpPr/>
            <p:nvPr/>
          </p:nvSpPr>
          <p:spPr>
            <a:xfrm>
              <a:off x="0" y="0"/>
              <a:ext cx="2593090" cy="769385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600075" y="3157422"/>
            <a:ext cx="9486330" cy="6822233"/>
            <a:chOff x="0" y="0"/>
            <a:chExt cx="2602515" cy="772965"/>
          </a:xfrm>
        </p:grpSpPr>
        <p:sp>
          <p:nvSpPr>
            <p:cNvPr id="192" name="Google Shape;192;p6"/>
            <p:cNvSpPr/>
            <p:nvPr/>
          </p:nvSpPr>
          <p:spPr>
            <a:xfrm>
              <a:off x="0" y="3580"/>
              <a:ext cx="2602515" cy="769385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10310005" y="3157423"/>
            <a:ext cx="9194021" cy="6822229"/>
            <a:chOff x="0" y="0"/>
            <a:chExt cx="2522322" cy="1757440"/>
          </a:xfrm>
        </p:grpSpPr>
        <p:sp>
          <p:nvSpPr>
            <p:cNvPr id="195" name="Google Shape;195;p6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310005" y="3140112"/>
            <a:ext cx="9194021" cy="6822227"/>
            <a:chOff x="0" y="0"/>
            <a:chExt cx="2522322" cy="1757440"/>
          </a:xfrm>
        </p:grpSpPr>
        <p:sp>
          <p:nvSpPr>
            <p:cNvPr id="198" name="Google Shape;198;p6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600075" y="3157422"/>
            <a:ext cx="9451975" cy="6804927"/>
            <a:chOff x="0" y="0"/>
            <a:chExt cx="2593090" cy="774862"/>
          </a:xfrm>
        </p:grpSpPr>
        <p:sp>
          <p:nvSpPr>
            <p:cNvPr id="201" name="Google Shape;201;p6"/>
            <p:cNvSpPr/>
            <p:nvPr/>
          </p:nvSpPr>
          <p:spPr>
            <a:xfrm>
              <a:off x="0" y="0"/>
              <a:ext cx="2593090" cy="774862"/>
            </a:xfrm>
            <a:custGeom>
              <a:rect b="b" l="l" r="r" t="t"/>
              <a:pathLst>
                <a:path extrusionOk="0" h="769385" w="2593090">
                  <a:moveTo>
                    <a:pt x="27013" y="0"/>
                  </a:moveTo>
                  <a:lnTo>
                    <a:pt x="2566078" y="0"/>
                  </a:lnTo>
                  <a:cubicBezTo>
                    <a:pt x="2573242" y="0"/>
                    <a:pt x="2580112" y="2846"/>
                    <a:pt x="2585178" y="7912"/>
                  </a:cubicBezTo>
                  <a:cubicBezTo>
                    <a:pt x="2590244" y="12978"/>
                    <a:pt x="2593090" y="19848"/>
                    <a:pt x="2593090" y="27013"/>
                  </a:cubicBezTo>
                  <a:lnTo>
                    <a:pt x="2593090" y="742372"/>
                  </a:lnTo>
                  <a:cubicBezTo>
                    <a:pt x="2593090" y="749537"/>
                    <a:pt x="2590244" y="756407"/>
                    <a:pt x="2585178" y="761473"/>
                  </a:cubicBezTo>
                  <a:cubicBezTo>
                    <a:pt x="2580112" y="766539"/>
                    <a:pt x="2573242" y="769385"/>
                    <a:pt x="2566078" y="769385"/>
                  </a:cubicBezTo>
                  <a:lnTo>
                    <a:pt x="27013" y="769385"/>
                  </a:lnTo>
                  <a:cubicBezTo>
                    <a:pt x="19848" y="769385"/>
                    <a:pt x="12978" y="766539"/>
                    <a:pt x="7912" y="761473"/>
                  </a:cubicBezTo>
                  <a:cubicBezTo>
                    <a:pt x="2846" y="756407"/>
                    <a:pt x="0" y="749537"/>
                    <a:pt x="0" y="742372"/>
                  </a:cubicBezTo>
                  <a:lnTo>
                    <a:pt x="0" y="27013"/>
                  </a:lnTo>
                  <a:cubicBezTo>
                    <a:pt x="0" y="19848"/>
                    <a:pt x="2846" y="12978"/>
                    <a:pt x="7912" y="7912"/>
                  </a:cubicBezTo>
                  <a:cubicBezTo>
                    <a:pt x="12978" y="2846"/>
                    <a:pt x="19848" y="0"/>
                    <a:pt x="2701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6"/>
            <p:cNvSpPr txBox="1"/>
            <p:nvPr/>
          </p:nvSpPr>
          <p:spPr>
            <a:xfrm>
              <a:off x="0" y="0"/>
              <a:ext cx="2593090" cy="769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6"/>
          <p:cNvGrpSpPr/>
          <p:nvPr/>
        </p:nvGrpSpPr>
        <p:grpSpPr>
          <a:xfrm>
            <a:off x="10310005" y="3157423"/>
            <a:ext cx="9194021" cy="6804916"/>
            <a:chOff x="0" y="0"/>
            <a:chExt cx="2522322" cy="1757440"/>
          </a:xfrm>
        </p:grpSpPr>
        <p:sp>
          <p:nvSpPr>
            <p:cNvPr id="204" name="Google Shape;204;p6"/>
            <p:cNvSpPr/>
            <p:nvPr/>
          </p:nvSpPr>
          <p:spPr>
            <a:xfrm>
              <a:off x="0" y="0"/>
              <a:ext cx="2522322" cy="1757440"/>
            </a:xfrm>
            <a:custGeom>
              <a:rect b="b" l="l" r="r" t="t"/>
              <a:pathLst>
                <a:path extrusionOk="0" h="1757440" w="2522322">
                  <a:moveTo>
                    <a:pt x="27770" y="0"/>
                  </a:moveTo>
                  <a:lnTo>
                    <a:pt x="2494552" y="0"/>
                  </a:lnTo>
                  <a:cubicBezTo>
                    <a:pt x="2509889" y="0"/>
                    <a:pt x="2522322" y="12433"/>
                    <a:pt x="2522322" y="27770"/>
                  </a:cubicBezTo>
                  <a:lnTo>
                    <a:pt x="2522322" y="1729670"/>
                  </a:lnTo>
                  <a:cubicBezTo>
                    <a:pt x="2522322" y="1745007"/>
                    <a:pt x="2509889" y="1757440"/>
                    <a:pt x="2494552" y="1757440"/>
                  </a:cubicBezTo>
                  <a:lnTo>
                    <a:pt x="27770" y="1757440"/>
                  </a:lnTo>
                  <a:cubicBezTo>
                    <a:pt x="12433" y="1757440"/>
                    <a:pt x="0" y="1745007"/>
                    <a:pt x="0" y="1729670"/>
                  </a:cubicBezTo>
                  <a:lnTo>
                    <a:pt x="0" y="27770"/>
                  </a:lnTo>
                  <a:cubicBezTo>
                    <a:pt x="0" y="12433"/>
                    <a:pt x="12433" y="0"/>
                    <a:pt x="277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7843"/>
                  </a:srgbClr>
                </a:gs>
                <a:gs pos="100000">
                  <a:srgbClr val="FFFFFF">
                    <a:alpha val="65098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rnd" cmpd="sng" w="38100">
              <a:solidFill>
                <a:srgbClr val="FFFFFF">
                  <a:alpha val="92549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0" y="0"/>
              <a:ext cx="2522322" cy="1757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25" lIns="55825" spcFirstLastPara="1" rIns="55825" wrap="square" tIns="55825">
              <a:noAutofit/>
            </a:bodyPr>
            <a:lstStyle/>
            <a:p>
              <a:pPr indent="0" lvl="0" marL="0" marR="0" rtl="0" algn="ctr">
                <a:lnSpc>
                  <a:spcPct val="1399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6" name="Google Shape;206;p6"/>
          <p:cNvCxnSpPr/>
          <p:nvPr/>
        </p:nvCxnSpPr>
        <p:spPr>
          <a:xfrm>
            <a:off x="600075" y="1015674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p6"/>
          <p:cNvCxnSpPr/>
          <p:nvPr/>
        </p:nvCxnSpPr>
        <p:spPr>
          <a:xfrm>
            <a:off x="600075" y="10461183"/>
            <a:ext cx="18903951" cy="0"/>
          </a:xfrm>
          <a:prstGeom prst="straightConnector1">
            <a:avLst/>
          </a:prstGeom>
          <a:noFill/>
          <a:ln cap="flat" cmpd="sng" w="19050">
            <a:solidFill>
              <a:srgbClr val="000000">
                <a:alpha val="4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p6"/>
          <p:cNvCxnSpPr/>
          <p:nvPr/>
        </p:nvCxnSpPr>
        <p:spPr>
          <a:xfrm flipH="1" rot="10800000">
            <a:off x="1874450" y="3439976"/>
            <a:ext cx="39809" cy="6132128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9" name="Google Shape;209;p6"/>
          <p:cNvCxnSpPr/>
          <p:nvPr/>
        </p:nvCxnSpPr>
        <p:spPr>
          <a:xfrm flipH="1" rot="10800000">
            <a:off x="11623618" y="3439976"/>
            <a:ext cx="32067" cy="5931752"/>
          </a:xfrm>
          <a:prstGeom prst="straightConnector1">
            <a:avLst/>
          </a:prstGeom>
          <a:noFill/>
          <a:ln cap="flat" cmpd="sng" w="19050">
            <a:solidFill>
              <a:srgbClr val="0F49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6"/>
          <p:cNvSpPr txBox="1"/>
          <p:nvPr/>
        </p:nvSpPr>
        <p:spPr>
          <a:xfrm>
            <a:off x="732596" y="1042754"/>
            <a:ext cx="13338173" cy="1437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66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000" u="none" cap="none" strike="noStrike">
                <a:solidFill>
                  <a:srgbClr val="0F492D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ПРОГРАМА СКРИНІНГУ</a:t>
            </a:r>
            <a:endParaRPr b="1" i="0" sz="5000" u="none" cap="none" strike="noStrike">
              <a:solidFill>
                <a:srgbClr val="0F49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2303457" y="3513478"/>
            <a:ext cx="7358373" cy="6132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8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Анкетування та шкали ризику:</a:t>
            </a:r>
            <a:endParaRPr/>
          </a:p>
          <a:p>
            <a:pPr indent="0" lvl="0" marL="0" marR="0" rtl="0" algn="just">
              <a:lnSpc>
                <a:spcPct val="206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SCORE2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для оцінки 10-річного ризику серцево-судинних у осіб 40 – 69 років</a:t>
            </a:r>
            <a:endParaRPr/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SCORE2-OP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осіб 70 років і старше </a:t>
            </a:r>
            <a:endParaRPr/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FINDRISC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для оцінки 10-річного ризику розвитку ЦД2</a:t>
            </a:r>
            <a:endParaRPr/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PHQ-9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для оцінки вираженості депресії </a:t>
            </a:r>
            <a:endParaRPr/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GAD-7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для оцінки генералізованого тривожного розладу </a:t>
            </a:r>
            <a:endParaRPr/>
          </a:p>
          <a:p>
            <a:pPr indent="0" lvl="0" marL="0" marR="0" rtl="0" algn="just">
              <a:lnSpc>
                <a:spcPct val="143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AUDIT-C </a:t>
            </a:r>
            <a:r>
              <a:rPr b="0" i="0" lang="ru-RU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скорочений тест для виявлення шкідливого вживання алкоголю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12207114" y="3605085"/>
            <a:ext cx="6745483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Профілактичне консультування: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консультування з розробкою плану щодо корекції способу життя (раціональне харчування, фізична активність, корекція маси тіла, припинення тютюнопаління та вживання алкоголю)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Маршрутизація: 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е-направлення для пацієнтів із патологією чи ризиком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Документація:</a:t>
            </a:r>
            <a:r>
              <a:rPr b="0" i="0" lang="ru-RU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результати в ЕСОЗ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10725799" y="3509376"/>
            <a:ext cx="759843" cy="862439"/>
          </a:xfrm>
          <a:custGeom>
            <a:rect b="b" l="l" r="r" t="t"/>
            <a:pathLst>
              <a:path extrusionOk="0" h="672414" w="584160">
                <a:moveTo>
                  <a:pt x="0" y="0"/>
                </a:moveTo>
                <a:lnTo>
                  <a:pt x="584159" y="0"/>
                </a:lnTo>
                <a:lnTo>
                  <a:pt x="584159" y="672414"/>
                </a:lnTo>
                <a:lnTo>
                  <a:pt x="0" y="672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6"/>
          <p:cNvSpPr/>
          <p:nvPr/>
        </p:nvSpPr>
        <p:spPr>
          <a:xfrm>
            <a:off x="925521" y="3514868"/>
            <a:ext cx="752286" cy="697499"/>
          </a:xfrm>
          <a:custGeom>
            <a:rect b="b" l="l" r="r" t="t"/>
            <a:pathLst>
              <a:path extrusionOk="0" h="467357" w="543439">
                <a:moveTo>
                  <a:pt x="0" y="0"/>
                </a:moveTo>
                <a:lnTo>
                  <a:pt x="543439" y="0"/>
                </a:lnTo>
                <a:lnTo>
                  <a:pt x="543439" y="467357"/>
                </a:lnTo>
                <a:lnTo>
                  <a:pt x="0" y="467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/>
          <p:nvPr>
            <p:ph type="title"/>
          </p:nvPr>
        </p:nvSpPr>
        <p:spPr>
          <a:xfrm>
            <a:off x="13312530" y="2799321"/>
            <a:ext cx="679157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4000">
                <a:latin typeface="Montserrat ExtraBold"/>
                <a:ea typeface="Montserrat ExtraBold"/>
                <a:cs typeface="Montserrat ExtraBold"/>
                <a:sym typeface="Montserrat ExtraBold"/>
              </a:rPr>
              <a:t>Ми очікуємо, </a:t>
            </a:r>
            <a:br>
              <a:rPr b="0" lang="ru-RU" sz="400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0" lang="ru-RU" sz="4000">
                <a:latin typeface="Montserrat ExtraBold"/>
                <a:ea typeface="Montserrat ExtraBold"/>
                <a:cs typeface="Montserrat ExtraBold"/>
                <a:sym typeface="Montserrat ExtraBold"/>
              </a:rPr>
              <a:t>що програмою скринінгу в 2026 році скористаються біля</a:t>
            </a:r>
            <a:br>
              <a:rPr b="0" lang="ru-RU" sz="400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0" lang="ru-RU" sz="4000">
                <a:latin typeface="Montserrat ExtraBold"/>
                <a:ea typeface="Montserrat ExtraBold"/>
                <a:cs typeface="Montserrat ExtraBold"/>
                <a:sym typeface="Montserrat ExtraBold"/>
              </a:rPr>
              <a:t>5 мільйонів людей</a:t>
            </a:r>
            <a:endParaRPr b="0" sz="40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4000">
                <a:latin typeface="Montserrat SemiBold"/>
                <a:ea typeface="Montserrat SemiBold"/>
                <a:cs typeface="Montserrat SemiBold"/>
                <a:sym typeface="Montserrat SemiBold"/>
              </a:rPr>
              <a:t>Держава покриває вартість скринінгу – </a:t>
            </a:r>
            <a:br>
              <a:rPr b="0" lang="ru-RU" sz="40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lang="ru-RU" sz="4000">
                <a:latin typeface="Montserrat SemiBold"/>
                <a:ea typeface="Montserrat SemiBold"/>
                <a:cs typeface="Montserrat SemiBold"/>
                <a:sym typeface="Montserrat SemiBold"/>
              </a:rPr>
              <a:t>2000 грн</a:t>
            </a:r>
            <a:endParaRPr b="0" sz="40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ru-RU" sz="4000">
                <a:latin typeface="Montserrat"/>
                <a:ea typeface="Montserrat"/>
                <a:cs typeface="Montserrat"/>
                <a:sym typeface="Montserrat"/>
              </a:rPr>
              <a:t>Людина проходить </a:t>
            </a:r>
            <a:br>
              <a:rPr b="0" lang="ru-RU" sz="4000">
                <a:latin typeface="Montserrat"/>
                <a:ea typeface="Montserrat"/>
                <a:cs typeface="Montserrat"/>
                <a:sym typeface="Montserrat"/>
              </a:rPr>
            </a:br>
            <a:r>
              <a:rPr b="0" lang="ru-RU" sz="4000">
                <a:latin typeface="Montserrat"/>
                <a:ea typeface="Montserrat"/>
                <a:cs typeface="Montserrat"/>
                <a:sym typeface="Montserrat"/>
              </a:rPr>
              <a:t>усе безоплатно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/>
          <p:nvPr>
            <p:ph type="title"/>
          </p:nvPr>
        </p:nvSpPr>
        <p:spPr>
          <a:xfrm>
            <a:off x="603250" y="8855075"/>
            <a:ext cx="8839200" cy="2185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Маршрут послуги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/>
          </a:blip>
          <a:srcRect b="9354" l="0" r="0" t="0"/>
          <a:stretch/>
        </p:blipFill>
        <p:spPr>
          <a:xfrm>
            <a:off x="0" y="0"/>
            <a:ext cx="20104101" cy="121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0" y="859800"/>
            <a:ext cx="200280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ru-RU" sz="5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долучитися до програми?</a:t>
            </a:r>
            <a:endParaRPr b="1" i="0" sz="5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2137893" y="2108150"/>
            <a:ext cx="15622073" cy="16604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ru-RU" sz="3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Скористатися програмою «Скринінг 40+» можна </a:t>
            </a:r>
            <a:r>
              <a:rPr b="1" i="0" lang="ru-RU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двома способами</a:t>
            </a:r>
            <a:r>
              <a:rPr b="0" i="0" lang="ru-RU" sz="3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залежно від того, чи користуєтеся людина застосунком «Дія», чи ні</a:t>
            </a:r>
            <a:endParaRPr b="0" i="0" sz="33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3623625" y="4886750"/>
            <a:ext cx="4063800" cy="1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Онлайн-шлях</a:t>
            </a:r>
            <a:br>
              <a:rPr b="1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застосунок «Дія»</a:t>
            </a:r>
            <a:endParaRPr b="0" i="0" sz="3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10400000" y="4886750"/>
            <a:ext cx="7019700" cy="3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Офлайн-шлях</a:t>
            </a:r>
            <a:endParaRPr b="1" i="0" sz="4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альтернативний спосіб для тих, хто не користується застосунком «Дія»</a:t>
            </a:r>
            <a:endParaRPr b="0" i="0" sz="3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3623625" y="8620680"/>
            <a:ext cx="13990800" cy="1973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обох випадках</a:t>
            </a:r>
            <a:r>
              <a:rPr b="0" i="0" lang="ru-RU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людина самостійно обирає зручний заклад                             зі списку і проходить комплексне обстеження</a:t>
            </a:r>
            <a:endParaRPr b="0" i="0" sz="3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